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</p:sldMasterIdLst>
  <p:sldIdLst>
    <p:sldId id="257" r:id="rId3"/>
    <p:sldId id="258" r:id="rId4"/>
    <p:sldId id="259" r:id="rId5"/>
    <p:sldId id="260" r:id="rId6"/>
    <p:sldId id="283" r:id="rId7"/>
    <p:sldId id="270" r:id="rId8"/>
    <p:sldId id="271" r:id="rId9"/>
    <p:sldId id="274" r:id="rId10"/>
    <p:sldId id="269" r:id="rId11"/>
    <p:sldId id="264" r:id="rId12"/>
    <p:sldId id="275" r:id="rId13"/>
    <p:sldId id="291" r:id="rId14"/>
    <p:sldId id="292" r:id="rId15"/>
    <p:sldId id="293" r:id="rId16"/>
    <p:sldId id="294" r:id="rId17"/>
    <p:sldId id="307" r:id="rId18"/>
    <p:sldId id="310" r:id="rId19"/>
    <p:sldId id="296" r:id="rId20"/>
    <p:sldId id="308" r:id="rId21"/>
    <p:sldId id="297" r:id="rId22"/>
    <p:sldId id="309" r:id="rId23"/>
    <p:sldId id="302" r:id="rId24"/>
    <p:sldId id="311" r:id="rId25"/>
    <p:sldId id="304" r:id="rId26"/>
    <p:sldId id="30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4" autoAdjust="0"/>
  </p:normalViewPr>
  <p:slideViewPr>
    <p:cSldViewPr>
      <p:cViewPr>
        <p:scale>
          <a:sx n="60" d="100"/>
          <a:sy n="60" d="100"/>
        </p:scale>
        <p:origin x="1698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3BE283-CB15-4466-90DA-E2A866A23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09AD1-21C8-467F-B304-47BF79869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F0397E-7534-4E7D-91DA-305FCCA18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8920E-6A89-481D-BD93-9DDD083C75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8700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777D44-3DCB-44ED-9F3C-B83D5AD6E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311935-68AE-44BE-A8DA-0D6D15640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42CD26-8250-4F39-B37F-65A623DB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12563-647D-468E-AE89-92B3FC69DEE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715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A80FCC-6A44-4FF8-A433-6E9FCA05F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451456-20CA-4646-BAB2-7431A7071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25C109-72B1-45EC-A902-BCEE02B2A4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B9EBE-EEE0-479D-9439-47B0E6D3A3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3578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EBDF9AC-BA4B-4680-A433-4237EE443D8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237DFCB8-6117-44F7-937A-3C0AEAEE76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9FDC6AB-5FA0-4AC5-BCD7-BC704FD381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A0AF5C8-1ACF-44E3-B530-97E3428635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D80973C-76E9-4029-BF88-D619D2157E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110AFB6-4588-43E2-8D34-25C183CEBA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45CFA9A-4C16-4814-A8C2-8202BC9987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320D56C-0E5B-40F4-9954-266D698773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ED7A8F0-81E6-4DAD-90B6-928FDBFBC4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1B2D864-DB0A-4273-81E6-D9902563C1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76DDB15F-0E72-486B-86B2-A998CB68B6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CBA9F69E-26EF-4A9B-8CEA-700390FB98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F58D58B-25E7-4E96-9109-EBE713E52B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9FA4ED0-53FA-4952-A7A4-E3A8B711B6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CA75D77-DC3E-48E5-AFE0-9F046EC417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DD8665E-C62A-4AB7-AECD-49257537A6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63AB508-DCE4-4889-AA81-CFC5153387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4801DAE9-61BC-4553-B598-2A16FAB16A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95C8102-7C81-46A3-92DF-8580879400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1E098184-8E15-4495-A80E-00E625E86D6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60399027-ED03-4DD4-A941-0B5D8124DD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BD71087A-2117-492D-B6D0-3CCF35F5A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AF33-8B9F-47E8-8CAD-4A87F67113B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5379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D8E31B21-619F-4614-8FAD-6EE4DB3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B11EB06-7979-4ABE-B5D7-E059BDA82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9D78585-1215-40EF-ABC3-BDF3CB249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8F205-E239-4834-A867-17705D890B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977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0C0975BD-C07D-4C3E-8960-BB2EB6039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55EBFD7-D969-43FB-8AAF-8FD7F5B6F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741A462-367D-4FCA-A088-ABCF991A1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77E4C-C472-44E6-AA71-E3C27C581F3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8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0D92DB78-49DC-4E10-B37F-491A86B11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88EA9560-7B46-4223-8192-E26F01ED3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169E474C-7AFD-4EED-9063-7D121A854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05F4C-ADA7-48C3-B519-A94200D2A8F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7288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FC327B1F-E032-479F-9042-FF1215463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76EA745E-EE28-4441-BEF0-CF56F6C51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97DB8ED1-A140-4EC2-A7EB-1BCF5324D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6071D-3786-4714-9246-5641C564428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348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622187CB-D6AC-416D-8132-EEB775D66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D6C903D3-4480-4536-807D-B50D4CDA6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8B5E7EF-7C2A-45D6-954B-8FCB22E81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45391-766B-44F0-ABBA-3150A934D1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961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51877742-0A37-4476-ADCE-2C94C2DBA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94D57F69-E6A9-4CC5-BD7C-DBD325412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647FE4C5-009C-4612-A3E1-169E520E7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A5E41-15AA-49AD-9CDC-7FF301F9FF4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942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7E42E3F7-354C-45B5-862D-8BA96686F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EA54635B-82B7-4E26-B5C8-4776D1E97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3D3C2325-48C2-4324-898A-8F1928095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F484E-A86D-4D73-92B0-699E9BA79B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8467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B507CB-8B7A-4F0D-AEE1-A133F6A89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A757C4-C074-4BCA-A672-E9FAC7FD2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99674A-C42E-435D-923E-929D8571C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D01D0-11B6-460E-BF0E-A6244D9AEC0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610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C86C0E45-EC07-4137-AEFC-A86DA0FB7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6D5711B8-9908-4820-86B8-BB89ADEBFD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B073A138-1457-408E-8602-C68355071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244D0-10D4-436A-890E-8C7039B532F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1875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D38EE0FD-8997-4C75-AABC-CB77AFA1C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50556C8B-DB2F-4CF0-B751-46EA3B306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E0800AC-ABF4-4C5A-A11F-4BFBE2B39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52555-E66A-48B8-8E88-074F908DC9C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191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48B1D90C-0892-4CB5-A365-1D7C42A47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6675019D-BA57-476F-BB45-9A719E360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F3E0A608-6B6A-41E6-9E57-FFC430579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850A7-99CF-4CC1-95FD-47D53B72ABF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58667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525401-68C5-420D-8607-E00DB1DB7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C9E065-3F71-46D8-85EC-FCDD30B3A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5C5356-A956-42D7-9C22-EC38A96EE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DD36B-D309-4232-8CA7-5855313C67E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9340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C3C41-DAF4-40E4-9124-24D875318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452B0D-9270-4508-92BC-D9A33946E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78253-0F17-4AC6-980C-62366E5B3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DCD6D-B729-47E3-9AFD-33C063F9D67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535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BC5FC8-DB36-43EF-B8F0-D8C7DABC7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F50E4E9-8477-44BE-A655-C24419A8BE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C95FBC-B314-4226-9A8F-89B0E4B2F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1606E-1937-4E3E-A19D-CBB270A135E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956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382558-0FBF-4C62-A685-BFD04D488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A0ABBF-91C1-4DFA-AF58-01A8D60D4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DF2538-28A5-4814-A9C6-B4B3097484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150BF-381B-4B04-B6B4-2280399D53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0967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707F79-E8B2-478D-ACCB-23DB8580B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BBAC9D-AF3B-48E5-811C-0E80C834FF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33A3CA-FF03-4101-A365-5E6B95B38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95359-A504-47F5-9F73-28B26B0B8CA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1869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344C2-0C21-42B2-87F0-31D24420F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4A39C-F504-4C7E-8433-00D1609E0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261AE-F408-4FB1-A481-0256DC22E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6EE77-0347-4B75-927F-BF110C45D1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919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7DD545-6549-496F-A81B-2CAFC38C8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654C8A-D703-460C-A502-88DB25D51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C43FC-4977-49A2-A266-2A78B86D7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A3365-868C-4C96-8A8F-BF81E2498B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944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166A964-5E46-43E4-A318-CF445E56BD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6DB0F80-626B-425D-B280-298C89876FF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6D1A639-C149-405B-800C-35F87F123E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36E3B95-9B88-4E0F-8A84-3DC0EDA7FA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232E81A9-F0B5-4553-975B-BF44796447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D056EE9-7605-4147-BA35-B3FBFCE2285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0955FEDD-2A67-4905-A3DD-92DC99AACB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7891" name="Freeform 3">
              <a:extLst>
                <a:ext uri="{FF2B5EF4-FFF2-40B4-BE49-F238E27FC236}">
                  <a16:creationId xmlns:a16="http://schemas.microsoft.com/office/drawing/2014/main" id="{56176665-5543-4F79-8EBB-D400B35BF3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40432731-9138-4522-9617-B9E4A3BCD9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>
              <a:extLst>
                <a:ext uri="{FF2B5EF4-FFF2-40B4-BE49-F238E27FC236}">
                  <a16:creationId xmlns:a16="http://schemas.microsoft.com/office/drawing/2014/main" id="{9B41F00A-6CD3-4157-89FC-63576D1C6D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BC8FB1F8-284F-467E-A05C-35802F4174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>
              <a:extLst>
                <a:ext uri="{FF2B5EF4-FFF2-40B4-BE49-F238E27FC236}">
                  <a16:creationId xmlns:a16="http://schemas.microsoft.com/office/drawing/2014/main" id="{4FE84220-7649-4684-A39A-9134CCEC68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533239F8-BE6B-42AF-8FAF-F51F36EB0F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41D4F4CB-7EB0-44DF-BA0C-631035D86D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>
              <a:extLst>
                <a:ext uri="{FF2B5EF4-FFF2-40B4-BE49-F238E27FC236}">
                  <a16:creationId xmlns:a16="http://schemas.microsoft.com/office/drawing/2014/main" id="{5B37200B-C4AC-42F8-8E89-9B56B8F666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25129644-9007-4BC7-B60B-87CF3F99E9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Rectangle 12">
              <a:extLst>
                <a:ext uri="{FF2B5EF4-FFF2-40B4-BE49-F238E27FC236}">
                  <a16:creationId xmlns:a16="http://schemas.microsoft.com/office/drawing/2014/main" id="{19DC6D3A-2B8C-4810-86C6-96A2DE3A48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6" name="Rectangle 13">
              <a:extLst>
                <a:ext uri="{FF2B5EF4-FFF2-40B4-BE49-F238E27FC236}">
                  <a16:creationId xmlns:a16="http://schemas.microsoft.com/office/drawing/2014/main" id="{D53488F4-EBA9-4A24-899D-3B75B173C5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2" name="Freeform 14">
              <a:extLst>
                <a:ext uri="{FF2B5EF4-FFF2-40B4-BE49-F238E27FC236}">
                  <a16:creationId xmlns:a16="http://schemas.microsoft.com/office/drawing/2014/main" id="{24264677-0AB9-4678-8042-A1FB68AE19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903" name="Freeform 15">
              <a:extLst>
                <a:ext uri="{FF2B5EF4-FFF2-40B4-BE49-F238E27FC236}">
                  <a16:creationId xmlns:a16="http://schemas.microsoft.com/office/drawing/2014/main" id="{9E2EED75-9874-42EA-BF28-F19E7B254A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904" name="Freeform 16">
              <a:extLst>
                <a:ext uri="{FF2B5EF4-FFF2-40B4-BE49-F238E27FC236}">
                  <a16:creationId xmlns:a16="http://schemas.microsoft.com/office/drawing/2014/main" id="{E71083B4-E388-4B6E-9BF2-22EB652D4C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0" name="Freeform 17">
              <a:extLst>
                <a:ext uri="{FF2B5EF4-FFF2-40B4-BE49-F238E27FC236}">
                  <a16:creationId xmlns:a16="http://schemas.microsoft.com/office/drawing/2014/main" id="{8923A0BC-9883-46C8-A8E5-E758F59257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8">
              <a:extLst>
                <a:ext uri="{FF2B5EF4-FFF2-40B4-BE49-F238E27FC236}">
                  <a16:creationId xmlns:a16="http://schemas.microsoft.com/office/drawing/2014/main" id="{AF9C73CA-3701-474E-9903-EE839EB2BB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">
              <a:extLst>
                <a:ext uri="{FF2B5EF4-FFF2-40B4-BE49-F238E27FC236}">
                  <a16:creationId xmlns:a16="http://schemas.microsoft.com/office/drawing/2014/main" id="{6B295DA7-F6D6-4DB6-A320-ABC15E8F32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3" name="Freeform 20">
              <a:extLst>
                <a:ext uri="{FF2B5EF4-FFF2-40B4-BE49-F238E27FC236}">
                  <a16:creationId xmlns:a16="http://schemas.microsoft.com/office/drawing/2014/main" id="{039E7B85-02A4-4519-93B1-9A9C11D991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9" name="Rectangle 21">
            <a:extLst>
              <a:ext uri="{FF2B5EF4-FFF2-40B4-BE49-F238E27FC236}">
                <a16:creationId xmlns:a16="http://schemas.microsoft.com/office/drawing/2014/main" id="{4E70C169-6DAD-4A85-A576-F83E000D8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910" name="Rectangle 22">
            <a:extLst>
              <a:ext uri="{FF2B5EF4-FFF2-40B4-BE49-F238E27FC236}">
                <a16:creationId xmlns:a16="http://schemas.microsoft.com/office/drawing/2014/main" id="{2FCF30DB-EF3D-40A7-A2BD-3CBB18C2D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7911" name="Rectangle 23">
            <a:extLst>
              <a:ext uri="{FF2B5EF4-FFF2-40B4-BE49-F238E27FC236}">
                <a16:creationId xmlns:a16="http://schemas.microsoft.com/office/drawing/2014/main" id="{ECBE236C-883A-4D07-A8F0-6E168B3DB5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12" name="Rectangle 24">
            <a:extLst>
              <a:ext uri="{FF2B5EF4-FFF2-40B4-BE49-F238E27FC236}">
                <a16:creationId xmlns:a16="http://schemas.microsoft.com/office/drawing/2014/main" id="{4636FD6A-A829-4D02-9C0B-75920A4CD0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13" name="Rectangle 25">
            <a:extLst>
              <a:ext uri="{FF2B5EF4-FFF2-40B4-BE49-F238E27FC236}">
                <a16:creationId xmlns:a16="http://schemas.microsoft.com/office/drawing/2014/main" id="{799B8A23-4334-4E0B-828D-64855F2F46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4BAC3686-9708-42F6-BA7A-7AE21B207A5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">
            <a:extLst>
              <a:ext uri="{FF2B5EF4-FFF2-40B4-BE49-F238E27FC236}">
                <a16:creationId xmlns:a16="http://schemas.microsoft.com/office/drawing/2014/main" id="{39CC4C2F-45FC-42EF-985E-0406F80DCD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07150" y="188913"/>
            <a:ext cx="2736850" cy="187325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endParaRPr lang="az-Cyrl-AZ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  <a:p>
            <a:pPr algn="ctr"/>
            <a:r>
              <a:rPr lang="az-Cyrl-AZ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"Детский сад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Василёк»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средняя 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г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руппа</a:t>
            </a:r>
            <a:r>
              <a:rPr lang="az-Cyrl-AZ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 </a:t>
            </a:r>
            <a:endParaRPr lang="az-Cyrl-AZ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099" name="WordArt 4">
            <a:extLst>
              <a:ext uri="{FF2B5EF4-FFF2-40B4-BE49-F238E27FC236}">
                <a16:creationId xmlns:a16="http://schemas.microsoft.com/office/drawing/2014/main" id="{E0B92A2A-E20D-4F11-A214-4F03ABAAC0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08475" y="5472340"/>
            <a:ext cx="4197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Воспитатель С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инёва Н.И.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WordArt 4">
            <a:extLst>
              <a:ext uri="{FF2B5EF4-FFF2-40B4-BE49-F238E27FC236}">
                <a16:creationId xmlns:a16="http://schemas.microsoft.com/office/drawing/2014/main" id="{8212E5E2-7DD0-E642-93F0-D59D1CEA74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3438" y="5445125"/>
            <a:ext cx="4197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81B175A7-9211-4507-9365-D7596D75A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b="1" dirty="0"/>
              <a:t>Заключительный </a:t>
            </a:r>
            <a:r>
              <a:rPr lang="ru-RU" b="1"/>
              <a:t>этап:</a:t>
            </a:r>
            <a:endParaRPr lang="ru-RU" b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i="1" dirty="0"/>
              <a:t>- </a:t>
            </a:r>
            <a:r>
              <a:rPr lang="ru-RU"/>
              <a:t>утренник «Вот как осень провожаем».</a:t>
            </a:r>
            <a:endParaRPr lang="ru-RU" dirty="0"/>
          </a:p>
          <a:p>
            <a:pPr eaLnBrk="1" hangingPunct="1">
              <a:defRPr/>
            </a:pPr>
            <a:r>
              <a:rPr lang="ru-RU" dirty="0"/>
              <a:t>- </a:t>
            </a:r>
            <a:r>
              <a:rPr lang="ru-RU"/>
              <a:t>презентация проекта на страничке детского сада.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4597EEA-6006-4112-8D96-0D19CD6AA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Утренник </a:t>
            </a:r>
            <a:r>
              <a:rPr lang="ru-RU" sz="4000"/>
              <a:t/>
            </a:r>
            <a:br>
              <a:rPr lang="ru-RU" sz="4000"/>
            </a:br>
            <a:r>
              <a:rPr lang="ru-RU" sz="4000"/>
              <a:t>«Вот как осень провожаем!»</a:t>
            </a:r>
            <a:endParaRPr lang="ru-RU" sz="4000" dirty="0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ED4AB77-4AF3-544A-8215-314ECB2D7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97000"/>
            <a:ext cx="6576730" cy="4912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51101B6-262E-5242-A1D5-42B4DFDE6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6" y="1772816"/>
            <a:ext cx="7312654" cy="3960441"/>
          </a:xfrm>
        </p:spPr>
      </p:pic>
    </p:spTree>
    <p:extLst>
      <p:ext uri="{BB962C8B-B14F-4D97-AF65-F5344CB8AC3E}">
        <p14:creationId xmlns:p14="http://schemas.microsoft.com/office/powerpoint/2010/main" val="280899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B7C27B0-3E7A-C44A-9659-60ADC7456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9175"/>
            <a:ext cx="7804924" cy="3588097"/>
          </a:xfrm>
        </p:spPr>
      </p:pic>
    </p:spTree>
    <p:extLst>
      <p:ext uri="{BB962C8B-B14F-4D97-AF65-F5344CB8AC3E}">
        <p14:creationId xmlns:p14="http://schemas.microsoft.com/office/powerpoint/2010/main" val="2072603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4BE8E41-7960-F74F-9472-7EE0027CE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-1" r="4139" b="18288"/>
          <a:stretch/>
        </p:blipFill>
        <p:spPr>
          <a:xfrm>
            <a:off x="2555776" y="620688"/>
            <a:ext cx="4107159" cy="5491094"/>
          </a:xfrm>
        </p:spPr>
      </p:pic>
    </p:spTree>
    <p:extLst>
      <p:ext uri="{BB962C8B-B14F-4D97-AF65-F5344CB8AC3E}">
        <p14:creationId xmlns:p14="http://schemas.microsoft.com/office/powerpoint/2010/main" val="3493270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8E1B4C7-5C19-0845-987B-006DCF2F2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919" r="11991" b="-1749"/>
          <a:stretch/>
        </p:blipFill>
        <p:spPr>
          <a:xfrm>
            <a:off x="899592" y="1124744"/>
            <a:ext cx="7681786" cy="4608511"/>
          </a:xfrm>
        </p:spPr>
      </p:pic>
    </p:spTree>
    <p:extLst>
      <p:ext uri="{BB962C8B-B14F-4D97-AF65-F5344CB8AC3E}">
        <p14:creationId xmlns:p14="http://schemas.microsoft.com/office/powerpoint/2010/main" val="130201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4F88F0-98AC-4A4E-ABE8-67DF78628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64" y="1720170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«Вот </a:t>
            </a:r>
            <a:r>
              <a:rPr lang="ru-RU" dirty="0"/>
              <a:t>как осень провожаем</a:t>
            </a:r>
            <a:r>
              <a:rPr lang="ru-RU" dirty="0" smtClean="0"/>
              <a:t>!»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Под таким девизом прошло итоговое мероприятие.</a:t>
            </a:r>
          </a:p>
          <a:p>
            <a:pPr marL="0" indent="0">
              <a:buNone/>
            </a:pPr>
            <a:r>
              <a:rPr lang="ru-RU" dirty="0"/>
              <a:t>Дети получили массу впечатлений и положительных эмоций от встречи с Осенью, игр и танцев.</a:t>
            </a:r>
          </a:p>
        </p:txBody>
      </p:sp>
    </p:spTree>
    <p:extLst>
      <p:ext uri="{BB962C8B-B14F-4D97-AF65-F5344CB8AC3E}">
        <p14:creationId xmlns:p14="http://schemas.microsoft.com/office/powerpoint/2010/main" val="3630109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6E1ECB-A201-CD47-AFA6-B7216D319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/>
              <a:t>Также в течении осени прошли и другие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3755495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D728-F1C7-AF49-90FE-FDF833E7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Мы встречаем листопад.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CBB357E-98F2-BC41-BBAD-3210DD32B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94" y="1420813"/>
            <a:ext cx="6676012" cy="5007010"/>
          </a:xfrm>
        </p:spPr>
      </p:pic>
    </p:spTree>
    <p:extLst>
      <p:ext uri="{BB962C8B-B14F-4D97-AF65-F5344CB8AC3E}">
        <p14:creationId xmlns:p14="http://schemas.microsoft.com/office/powerpoint/2010/main" val="339756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C9C5F6-0E37-1F46-9CCF-89C51E2CF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8965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«Мы </a:t>
            </a:r>
            <a:r>
              <a:rPr lang="ru-RU" dirty="0"/>
              <a:t>встречаем листопад</a:t>
            </a:r>
            <a:r>
              <a:rPr lang="ru-RU" dirty="0" smtClean="0"/>
              <a:t>!»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рамках этого мероприятия </a:t>
            </a:r>
          </a:p>
          <a:p>
            <a:r>
              <a:rPr lang="ru-RU" dirty="0"/>
              <a:t>дети познакомились с различными подвижными играми: «Краски», «Гуси-лебеди», «У медведя во бору», «Мышеловка».</a:t>
            </a:r>
          </a:p>
          <a:p>
            <a:r>
              <a:rPr lang="ru-RU" dirty="0"/>
              <a:t>закрепили знания в дидактических играх: «С какого дерева листик?», «Почему так бывает?».</a:t>
            </a:r>
          </a:p>
        </p:txBody>
      </p:sp>
    </p:spTree>
    <p:extLst>
      <p:ext uri="{BB962C8B-B14F-4D97-AF65-F5344CB8AC3E}">
        <p14:creationId xmlns:p14="http://schemas.microsoft.com/office/powerpoint/2010/main" val="405298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2CE834B-CF81-4867-9A32-5E06C2054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18488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b="1" dirty="0"/>
              <a:t>Цель: обогащать знания </a:t>
            </a:r>
            <a:r>
              <a:rPr lang="ru-RU" sz="2800" b="1"/>
              <a:t>детей по теме: «Осень».</a:t>
            </a:r>
            <a:endParaRPr lang="ru-RU" sz="28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b="1" dirty="0"/>
              <a:t>Задачи:</a:t>
            </a: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расширить представление </a:t>
            </a:r>
            <a:r>
              <a:rPr lang="ru-RU" sz="2000"/>
              <a:t>о осени, как времени года;</a:t>
            </a: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формировать знания о природных и погодных осенних явлениях;</a:t>
            </a: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способствовать развитию памяти, восприятия;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воспитывать эстетические чувства.</a:t>
            </a:r>
            <a:endParaRPr lang="ru-RU" sz="2000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i="1" dirty="0"/>
              <a:t>Вид проекта</a:t>
            </a:r>
            <a:r>
              <a:rPr lang="ru-RU" sz="2000" dirty="0"/>
              <a:t>: информационно-творческий, коллективный</a:t>
            </a:r>
            <a:endParaRPr lang="ru-RU" sz="2000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i="1" dirty="0"/>
              <a:t>Продолжительность проекта</a:t>
            </a:r>
            <a:r>
              <a:rPr lang="ru-RU" sz="2000" dirty="0"/>
              <a:t>: 3 месяца</a:t>
            </a:r>
            <a:endParaRPr lang="ru-RU" sz="2000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i="1" dirty="0"/>
              <a:t>Участники</a:t>
            </a:r>
            <a:r>
              <a:rPr lang="ru-RU" sz="2000"/>
              <a:t>: дети, </a:t>
            </a:r>
            <a:r>
              <a:rPr lang="ru-RU" sz="2000" dirty="0"/>
              <a:t>воспитатели,  музыкальный руководитель.</a:t>
            </a:r>
          </a:p>
        </p:txBody>
      </p:sp>
      <p:pic>
        <p:nvPicPr>
          <p:cNvPr id="5123" name="Picture 3" descr="C:\Users\admin\AppData\Local\Microsoft\Windows\Temporary Internet Files\Content.IE5\KKXNZJYR\MC900239415[1].wmf">
            <a:extLst>
              <a:ext uri="{FF2B5EF4-FFF2-40B4-BE49-F238E27FC236}">
                <a16:creationId xmlns:a16="http://schemas.microsoft.com/office/drawing/2014/main" id="{4E80ADF6-ABB1-4961-8681-D65ADB1F8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516563"/>
            <a:ext cx="5826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admin\AppData\Local\Microsoft\Windows\Temporary Internet Files\Content.IE5\8E4KM84C\MC900239415[1].wmf">
            <a:extLst>
              <a:ext uri="{FF2B5EF4-FFF2-40B4-BE49-F238E27FC236}">
                <a16:creationId xmlns:a16="http://schemas.microsoft.com/office/drawing/2014/main" id="{5CD47E45-B3C0-4B3F-BBB2-9DAF8A29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075" y="6858000"/>
            <a:ext cx="1200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dmin\AppData\Local\Microsoft\Windows\Temporary Internet Files\Content.IE5\8E4KM84C\MC900335748[1].wmf">
            <a:extLst>
              <a:ext uri="{FF2B5EF4-FFF2-40B4-BE49-F238E27FC236}">
                <a16:creationId xmlns:a16="http://schemas.microsoft.com/office/drawing/2014/main" id="{AC9DFCEE-5AFB-4F96-B263-86DD2109E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1564">
            <a:off x="1346201" y="7131050"/>
            <a:ext cx="8366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admin\AppData\Local\Microsoft\Windows\Temporary Internet Files\Content.IE5\8E4KM84C\MC900335748[1].wmf">
            <a:extLst>
              <a:ext uri="{FF2B5EF4-FFF2-40B4-BE49-F238E27FC236}">
                <a16:creationId xmlns:a16="http://schemas.microsoft.com/office/drawing/2014/main" id="{B4E6FE6F-D5D3-4883-B935-7578A681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91158">
            <a:off x="4482306" y="6952457"/>
            <a:ext cx="746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79 -0.84436 C -0.15712 -0.8432 -0.13107 -0.84042 -0.09635 -0.83649 C -0.07535 -0.83071 -0.05173 -0.83164 -0.03055 -0.83048 C -0.01232 -0.8277 0.00417 -0.82262 0.0217 -0.8166 C 0.02274 -0.81452 0.02327 -0.81198 0.02465 -0.81059 C 0.02587 -0.8092 0.02813 -0.81013 0.02917 -0.80874 C 0.03021 -0.80735 0.02986 -0.80458 0.03056 -0.80273 C 0.03663 -0.78584 0.03038 -0.81175 0.03663 -0.78492 C 0.03837 -0.77775 0.04097 -0.76295 0.04097 -0.76295 C 0.04045 -0.74445 0.0408 -0.72571 0.03959 -0.70721 C 0.03906 -0.69796 0.0316 -0.67391 0.02604 -0.66744 C 0.02188 -0.66258 0.01459 -0.65772 0.01111 -0.65171 C 0.00209 -0.63598 0.0092 -0.64315 0.0007 -0.63575 C -0.0092 -0.6154 0.00643 -0.64523 -0.00816 -0.62581 C -0.01441 -0.61748 -0.01771 -0.60476 -0.02014 -0.59389 C -0.01962 -0.5814 -0.01962 -0.56868 -0.01875 -0.5562 C -0.01788 -0.54278 -0.01041 -0.53307 -0.00521 -0.52243 C -0.00312 -0.51341 -0.00035 -0.50439 0.00365 -0.49653 C 0.00452 -0.49491 0.0059 -0.49399 0.00677 -0.4926 C 0.00834 -0.49005 0.0099 -0.48728 0.01111 -0.4845 C 0.01181 -0.48265 0.01181 -0.48057 0.01268 -0.47872 C 0.01997 -0.46276 0.01094 -0.48867 0.01858 -0.46878 C 0.01927 -0.46693 0.01927 -0.46461 0.02014 -0.46276 C 0.02691 -0.44935 0.02257 -0.46392 0.02761 -0.45074 C 0.03334 -0.43547 0.02431 -0.45444 0.03212 -0.43894 C 0.03646 -0.41998 0.04202 -0.40171 0.04705 -0.38321 C 0.0507 -0.37003 0.05174 -0.35522 0.05747 -0.34343 C 0.05955 -0.32863 0.05799 -0.33742 0.06198 -0.32146 C 0.0625 -0.31961 0.06337 -0.31568 0.06337 -0.31568 C 0.06459 -0.3055 0.06528 -0.29556 0.06788 -0.28584 C 0.06893 -0.24213 0.07361 -0.19195 0.06493 -0.14847 C 0.06268 -0.13691 0.06215 -0.12373 0.0559 -0.11471 C 0.05261 -0.10106 0.05747 -0.11679 0.05 -0.10476 C 0.03889 -0.08672 0.05799 -0.11147 0.04705 -0.09297 C 0.04601 -0.09112 0.0441 -0.09042 0.04254 -0.08904 C 0.04063 -0.08187 0.04097 -0.0851 0.04097 -0.07909 " pathEditMode="relative" ptsTypes="fffffffffffffffffffffffffffffffffffA">
                                      <p:cBhvr>
                                        <p:cTn id="6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74 -0.78146 C 0.13837 -0.77706 0.1467 -0.77544 0.13733 -0.77151 C 0.13125 -0.75926 0.12448 -0.75856 0.11493 -0.75347 C 0.11024 -0.74399 0.10434 -0.74099 0.09844 -0.73358 C 0.0934 -0.71208 0.10139 -0.74399 0.0941 -0.72179 C 0.08837 -0.70398 0.09688 -0.72225 0.08958 -0.70791 C 0.08906 -0.70398 0.08785 -0.70005 0.08802 -0.69589 C 0.08854 -0.68479 0.09271 -0.68062 0.0941 -0.66999 C 0.09531 -0.66189 0.09653 -0.65403 0.09844 -0.64617 C 0.10278 -0.60824 0.10955 -0.57077 0.11337 -0.53284 C 0.11476 -0.51874 0.11354 -0.50509 0.11945 -0.49307 C 0.12066 -0.48012 0.1224 -0.47086 0.11945 -0.45722 C 0.11892 -0.45491 0.10764 -0.43062 0.1059 -0.42739 C 0.10469 -0.42507 0.10208 -0.41559 0.1 -0.41351 C 0.09636 -0.40958 0.09202 -0.4068 0.08802 -0.40357 C 0.08177 -0.39848 0.07743 -0.38992 0.0717 -0.38368 C 0.06406 -0.37535 0.05938 -0.36379 0.0507 -0.35778 C 0.04809 -0.34737 0.03646 -0.33395 0.03125 -0.32401 C 0.02934 -0.31314 0.0257 -0.3062 0.0224 -0.29626 C 0.01962 -0.28747 0.01823 -0.27891 0.01493 -0.27036 C 0.00938 -0.25555 0.00816 -0.23659 0.00452 -0.22063 C -0.00347 -0.1501 -3.61111E-6 -0.0717 -3.61111E-6 2.18316E-6 " pathEditMode="relative" ptsTypes="fffffffffffffffffffffA">
                                      <p:cBhvr>
                                        <p:cTn id="9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4 -1.04093 C 0.02239 -1.0259 0.02465 -1.0074 0.03437 -0.99699 C 0.03767 -0.99352 0.04132 -0.99028 0.04479 -0.98704 C 0.04618 -0.98566 0.0493 -0.98311 0.0493 -0.98311 C 0.05139 -0.97271 0.05173 -0.96993 0.05972 -0.96716 C 0.06302 -0.94333 0.06094 -0.95235 0.06423 -0.9394 C 0.06389 -0.93501 0.06302 -0.90402 0.05833 -0.89361 C 0.0566 -0.88991 0.05399 -0.88714 0.05226 -0.88367 C 0.05052 -0.87419 0.04878 -0.86609 0.04479 -0.858 C 0.04201 -0.84597 0.0375 -0.83441 0.03437 -0.82215 C 0.03264 -0.81591 0.03212 -0.80365 0.03142 -0.79833 C 0.02778 -0.76803 0.02465 -0.73982 0.02239 -0.70883 C 0.02378 -0.69172 0.02361 -0.68085 0.01944 -0.66512 C 0.01996 -0.65726 0.01944 -0.64893 0.02101 -0.6413 C 0.02309 -0.63112 0.03298 -0.61933 0.03889 -0.61332 C 0.03941 -0.61123 0.03923 -0.60869 0.04028 -0.6073 C 0.0434 -0.60314 0.05087 -0.59736 0.05087 -0.59736 C 0.05399 -0.58464 0.04965 -0.59828 0.05677 -0.58741 C 0.05903 -0.58395 0.06076 -0.57955 0.06267 -0.57562 C 0.06354 -0.574 0.06476 -0.57308 0.0658 -0.57169 C 0.07274 -0.5481 0.06371 -0.57238 0.07465 -0.55758 C 0.07621 -0.5555 0.07639 -0.55203 0.0776 -0.54972 C 0.08038 -0.54417 0.08472 -0.53839 0.08819 -0.53376 C 0.0941 -0.50901 0.09219 -0.48149 0.08958 -0.45629 C 0.08906 -0.45143 0.08368 -0.44426 0.08368 -0.44426 C 0.0842 -0.43894 0.08385 -0.43362 0.08507 -0.42853 C 0.08541 -0.42668 0.0875 -0.42599 0.08819 -0.42437 C 0.09201 -0.41558 0.09253 -0.40402 0.1 -0.40055 C 0.10173 -0.39407 0.10555 -0.38552 0.10903 -0.38066 C 0.11163 -0.37095 0.11389 -0.36216 0.11944 -0.35499 C 0.12187 -0.3469 0.12396 -0.3395 0.12552 -0.33094 C 0.1243 -0.30735 0.12448 -0.29602 0.11649 -0.27728 C 0.11545 -0.27474 0.1151 -0.2715 0.11354 -0.26942 C 0.11111 -0.26618 0.10729 -0.26595 0.10451 -0.26341 C 0.10104 -0.25624 0.09861 -0.25416 0.09253 -0.25161 C 0.07916 -0.23311 0.05694 -0.22987 0.03889 -0.22363 C 0.03212 -0.21785 0.02587 -0.21438 0.01805 -0.21184 C 0.01354 -0.20582 0.01076 -0.20374 0.00451 -0.20189 C -0.00243 -0.19264 -0.01337 -0.18686 -0.0224 -0.182 C -0.02535 -0.16905 -0.02118 -0.18177 -0.0283 -0.17391 C -0.02969 -0.17229 -0.02986 -0.16951 -0.03125 -0.1679 C -0.03299 -0.16605 -0.03542 -0.16558 -0.03733 -0.16396 C -0.04827 -0.15448 -0.04097 -0.15749 -0.05226 -0.15009 C -0.05469 -0.14847 -0.05747 -0.14801 -0.05972 -0.14616 C -0.06684 -0.14084 -0.07101 -0.13552 -0.07899 -0.13228 C -0.08247 -0.12904 -0.08802 -0.12765 -0.08941 -0.12234 C -0.08993 -0.12025 -0.08993 -0.11771 -0.09097 -0.11632 C -0.09202 -0.11493 -0.09549 -0.11424 -0.09549 -0.11424 " pathEditMode="relative" ptsTypes="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-1.06568 C 0.09375 -1.06383 0.08958 -1.0599 0.08507 -1.05782 C 0.08021 -1.05574 0.075 -1.05574 0.07014 -1.05388 C 0.05798 -1.04903 0.04531 -1.04463 0.03281 -1.04186 C 0.02326 -1.03978 0.01736 -1.04093 0.00885 -1.03793 C 0.0059 -1.03677 4.44444E-6 -1.034 4.44444E-6 -1.034 C -0.00104 -1.03261 -0.00174 -1.03076 -0.00313 -1.02983 C -0.0059 -1.02798 -0.01198 -1.0259 -0.01198 -1.0259 C -0.01788 -1.02012 -0.02031 -1.01734 -0.0224 -1.00833 C -0.02587 -0.97225 -0.01893 -0.94195 -0.01059 -0.90865 C -0.00851 -0.90009 -0.00625 -0.88344 -0.00156 -0.87673 C 0.00087 -0.8617 0.00139 -0.84852 0.00746 -0.83511 C 0.00885 -0.82539 0.00816 -0.82539 0.0118 -0.8173 C 0.01371 -0.81314 0.01788 -0.80527 0.01788 -0.80527 C 0.02135 -0.78654 0.01788 -0.79325 0.02535 -0.7833 C 0.02743 -0.77451 0.02778 -0.77012 0.03281 -0.76364 C 0.03472 -0.75277 0.03628 -0.74167 0.04028 -0.73196 C 0.04114 -0.72641 0.0434 -0.72155 0.04323 -0.71577 C 0.04236 -0.68316 0.03819 -0.63899 0.01927 -0.61448 C 0.01771 -0.60777 0.0158 -0.60361 0.0118 -0.59875 C 0.01059 -0.57886 0.00781 -0.56059 0.0059 -0.54093 C 0.00607 -0.53261 0.0026 -0.4771 0.01493 -0.46138 C 0.01667 -0.45375 0.01788 -0.44704 0.02239 -0.44172 C 0.025 -0.43016 0.02951 -0.4179 0.0342 -0.40772 C 0.03732 -0.39107 0.03993 -0.37465 0.04323 -0.358 C 0.0441 -0.34181 0.04583 -0.30065 0.03281 -0.28862 C 0.03055 -0.28654 0.02778 -0.28608 0.02535 -0.28446 C 0.02344 -0.28191 0.02083 -0.27983 0.01927 -0.27636 C 0.01528 -0.2685 0.0151 -0.26388 0.00885 -0.25856 C 0.00781 -0.25648 0.00729 -0.25439 0.0059 -0.25277 C 0.00469 -0.25116 0.00243 -0.25185 0.00139 -0.25069 C 0.00035 -0.24907 0.00087 -0.24653 4.44444E-6 -0.24491 C -0.00174 -0.24098 -0.00434 -0.2382 -0.00608 -0.23497 C -0.0066 -0.23196 -0.0066 -0.22942 -0.00747 -0.22664 C -0.00816 -0.22456 -0.01007 -0.22317 -0.01059 -0.22063 C -0.01528 -0.20236 -0.01597 -0.18039 -0.01806 -0.16119 C -0.01563 -0.12165 -0.01771 -0.1487 -0.01493 -0.12165 C -0.01389 -0.11147 -0.01198 -0.09158 -0.01198 -0.09158 C -0.01146 -0.08094 -0.01181 -0.0703 -0.01059 -0.05967 C -0.01024 -0.05666 -0.00799 -0.05458 -0.00747 -0.0518 C -0.00556 -0.04278 -0.00573 -0.03307 -0.00452 -0.02382 C -0.00347 -0.01619 4.44444E-6 -0.00763 4.44444E-6 -1.20259E-6 " pathEditMode="relative" ptsTypes="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5341F-5A65-E54A-BBBD-54DF6264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Листик красный, листик жёлтый.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1A53E83-E26E-A545-9CA3-9DBDB87CC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2"/>
          <a:stretch/>
        </p:blipFill>
        <p:spPr>
          <a:xfrm>
            <a:off x="1" y="1548948"/>
            <a:ext cx="4572000" cy="4333875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E4B3B41-0AA7-7445-A084-729ACC7FA0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r="19844" b="6807"/>
          <a:stretch/>
        </p:blipFill>
        <p:spPr>
          <a:xfrm>
            <a:off x="4544783" y="2524125"/>
            <a:ext cx="4599216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BFEF9F-F3B3-7E4B-8E6A-6101C3CA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764704"/>
            <a:ext cx="6696744" cy="504763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«Листик </a:t>
            </a:r>
            <a:r>
              <a:rPr lang="ru-RU" dirty="0"/>
              <a:t>красный, листик </a:t>
            </a:r>
            <a:r>
              <a:rPr lang="ru-RU" dirty="0" smtClean="0"/>
              <a:t>жёлтый»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Дети </a:t>
            </a:r>
            <a:r>
              <a:rPr lang="ru-RU" dirty="0"/>
              <a:t>закрепили знания о признаках осени.</a:t>
            </a:r>
          </a:p>
          <a:p>
            <a:pPr marL="0" indent="0">
              <a:buNone/>
            </a:pPr>
            <a:r>
              <a:rPr lang="ru-RU" dirty="0"/>
              <a:t>Любовались красотой осенней природы, отгадывали загадки о осенних явлениях и слушали стихи русских поэтов осенней 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344523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91A51-07D2-D042-8990-CC2971CD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Трудиться – всегда пригодится!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9E77610-6D84-9648-949C-E597D65E1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7"/>
            <a:ext cx="7534495" cy="4320480"/>
          </a:xfrm>
        </p:spPr>
      </p:pic>
    </p:spTree>
    <p:extLst>
      <p:ext uri="{BB962C8B-B14F-4D97-AF65-F5344CB8AC3E}">
        <p14:creationId xmlns:p14="http://schemas.microsoft.com/office/powerpoint/2010/main" val="280078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E55497-0843-1749-B527-F2F4E17FA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«Трудиться </a:t>
            </a:r>
            <a:r>
              <a:rPr lang="ru-RU" dirty="0"/>
              <a:t>– всегда пригодится</a:t>
            </a:r>
            <a:r>
              <a:rPr lang="ru-RU" dirty="0" smtClean="0"/>
              <a:t>!»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ходе этого мероприятия детям был представлен труд работников детского сада, в частности дворника, и осенних работ на участке.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31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C2C31-A797-144E-8D38-6B8AF529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buClr>
                <a:srgbClr val="FFFFCC"/>
              </a:buClr>
              <a:buSzPct val="60000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День </a:t>
            </a:r>
            <a:r>
              <a:rPr lang="ru-RU" dirty="0"/>
              <a:t>воспитателей и работников детского </a:t>
            </a:r>
            <a:r>
              <a:rPr lang="ru-RU" dirty="0" smtClean="0"/>
              <a:t>сада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0" dirty="0" smtClean="0">
                <a:solidFill>
                  <a:srgbClr val="FFFFFF"/>
                </a:solidFill>
                <a:ea typeface="+mn-ea"/>
                <a:cs typeface="+mn-cs"/>
              </a:rPr>
              <a:t>К </a:t>
            </a:r>
            <a:r>
              <a:rPr lang="ru-RU" sz="3200" b="0" dirty="0">
                <a:solidFill>
                  <a:srgbClr val="FFFFFF"/>
                </a:solidFill>
                <a:ea typeface="+mn-ea"/>
                <a:cs typeface="+mn-cs"/>
              </a:rPr>
              <a:t>Дню воспитателей и работников дошкольного образования была изготовлена стенгазета – подарок.</a:t>
            </a:r>
            <a:br>
              <a:rPr lang="ru-RU" sz="3200" b="0" dirty="0">
                <a:solidFill>
                  <a:srgbClr val="FFFFFF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EDFD63E-2655-7B41-978F-47B2BB52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825246" cy="3874749"/>
          </a:xfrm>
        </p:spPr>
      </p:pic>
    </p:spTree>
    <p:extLst>
      <p:ext uri="{BB962C8B-B14F-4D97-AF65-F5344CB8AC3E}">
        <p14:creationId xmlns:p14="http://schemas.microsoft.com/office/powerpoint/2010/main" val="167002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4EF774-E909-D040-A3BD-4F010E47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Мы рады успехам наших воспитанников!</a:t>
            </a:r>
          </a:p>
        </p:txBody>
      </p:sp>
    </p:spTree>
    <p:extLst>
      <p:ext uri="{BB962C8B-B14F-4D97-AF65-F5344CB8AC3E}">
        <p14:creationId xmlns:p14="http://schemas.microsoft.com/office/powerpoint/2010/main" val="277179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9FF2C92D-B783-4CC9-BDF0-524A8192D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образовательные ситуации;</a:t>
            </a:r>
          </a:p>
          <a:p>
            <a:pPr eaLnBrk="1" hangingPunct="1">
              <a:defRPr/>
            </a:pPr>
            <a:r>
              <a:rPr lang="ru-RU" dirty="0"/>
              <a:t>дидактические, сюжетно-ролевые  игры;</a:t>
            </a:r>
          </a:p>
          <a:p>
            <a:pPr eaLnBrk="1" hangingPunct="1">
              <a:defRPr/>
            </a:pPr>
            <a:r>
              <a:rPr lang="ru-RU" dirty="0"/>
              <a:t>беседы;</a:t>
            </a:r>
          </a:p>
          <a:p>
            <a:pPr eaLnBrk="1" hangingPunct="1">
              <a:defRPr/>
            </a:pPr>
            <a:r>
              <a:rPr lang="ru-RU" dirty="0"/>
              <a:t>рассматривание иллюстраций, открыток</a:t>
            </a:r>
            <a:r>
              <a:rPr lang="ru-RU"/>
              <a:t>, фотографий, презентаций;</a:t>
            </a:r>
          </a:p>
          <a:p>
            <a:pPr eaLnBrk="1" hangingPunct="1">
              <a:defRPr/>
            </a:pPr>
            <a:r>
              <a:rPr lang="ru-RU"/>
              <a:t>проведение осенних мероприятий с участием детей группы.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1AF159-DC38-459C-935A-57E5E4AE0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404813"/>
            <a:ext cx="6799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en-US" sz="3600" b="1"/>
              <a:t>Формы реализации проекта:</a:t>
            </a:r>
            <a:endParaRPr lang="ru-RU" altLang="en-US" sz="36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E63E4EF5-17EC-4DDA-BBAF-94505E33E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9688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b="1" dirty="0"/>
              <a:t>Предполагаемый результат: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расширение знаний детей об осени, ее признаках </a:t>
            </a:r>
            <a:r>
              <a:rPr lang="ru-RU"/>
              <a:t>и явлениях;</a:t>
            </a:r>
            <a:endParaRPr lang="ru-RU" dirty="0"/>
          </a:p>
          <a:p>
            <a:pPr eaLnBrk="1" hangingPunct="1">
              <a:defRPr/>
            </a:pPr>
            <a:r>
              <a:rPr lang="ru-RU" dirty="0"/>
              <a:t>пополнение словарного запаса;</a:t>
            </a:r>
          </a:p>
          <a:p>
            <a:pPr eaLnBrk="1" hangingPunct="1">
              <a:defRPr/>
            </a:pPr>
            <a:r>
              <a:rPr lang="ru-RU"/>
              <a:t>формирование чувства прекрасного.</a:t>
            </a:r>
            <a:endParaRPr lang="ru-RU" dirty="0"/>
          </a:p>
        </p:txBody>
      </p:sp>
      <p:pic>
        <p:nvPicPr>
          <p:cNvPr id="7171" name="Picture 3" descr="C:\Users\admin\AppData\Local\Microsoft\Windows\Temporary Internet Files\Content.IE5\8E4KM84C\MC900239415[1].wmf">
            <a:extLst>
              <a:ext uri="{FF2B5EF4-FFF2-40B4-BE49-F238E27FC236}">
                <a16:creationId xmlns:a16="http://schemas.microsoft.com/office/drawing/2014/main" id="{6FFA8D62-62D0-46CD-93B4-CF0C96AA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24400"/>
            <a:ext cx="15319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68385 C -0.01649 -0.68131 -0.02257 -0.67876 -0.02847 -0.67599 C -0.03142 -0.66997 -0.03264 -0.66489 -0.03438 -0.65818 C -0.03646 -0.60661 -0.03698 -0.61378 -0.03438 -0.54879 C -0.0342 -0.54463 -0.03247 -0.5407 -0.03142 -0.53676 C -0.03038 -0.53283 -0.02847 -0.52497 -0.02847 -0.52497 C -0.02917 -0.51549 -0.02778 -0.50508 -0.03142 -0.49699 C -0.03403 -0.49144 -0.03976 -0.48727 -0.0434 -0.48311 C -0.05139 -0.47386 -0.05833 -0.46299 -0.06719 -0.45536 C -0.06823 -0.45258 -0.06858 -0.44935 -0.07014 -0.44726 C -0.07118 -0.44588 -0.07344 -0.4468 -0.07465 -0.44541 C -0.07587 -0.44403 -0.07535 -0.44125 -0.07622 -0.4394 C -0.07743 -0.43709 -0.07917 -0.43547 -0.08056 -0.43339 C -0.08247 -0.42391 -0.08628 -0.41466 -0.08958 -0.40564 C -0.08733 -0.35545 -0.09167 -0.32076 -0.0658 -0.28445 C -0.06302 -0.27428 -0.05087 -0.25416 -0.0434 -0.25046 C -0.03906 -0.24491 -0.03715 -0.24097 -0.03142 -0.23866 C -0.02708 -0.22201 -0.0342 -0.2456 -0.02396 -0.22664 C -0.02274 -0.22432 -0.02326 -0.22108 -0.0224 -0.21877 C -0.02083 -0.21438 -0.01771 -0.21137 -0.01649 -0.20675 C -0.01597 -0.20466 -0.01615 -0.20212 -0.01493 -0.20073 C -0.01372 -0.19935 -0.01198 -0.19958 -0.01042 -0.19888 C 0.00069 -0.17321 0.00295 -0.14893 0.0059 -0.11933 C 0.00712 -0.07978 0.01285 -0.0363 -8.33333E-7 8.0666E-6 " pathEditMode="relative" ptsTypes="fffffffffffffffffffffffA">
                                      <p:cBhvr>
                                        <p:cTn id="9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2" name="Rectangle 14">
            <a:extLst>
              <a:ext uri="{FF2B5EF4-FFF2-40B4-BE49-F238E27FC236}">
                <a16:creationId xmlns:a16="http://schemas.microsoft.com/office/drawing/2014/main" id="{994EAF0D-21D6-4B13-811D-17C902C08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135938" cy="8810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800" i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i="1" dirty="0">
                <a:solidFill>
                  <a:schemeClr val="tx2"/>
                </a:solidFill>
              </a:rPr>
              <a:t>«</a:t>
            </a:r>
            <a:r>
              <a:rPr lang="ru-RU" sz="2800" b="1" i="1" dirty="0">
                <a:solidFill>
                  <a:schemeClr val="tx2"/>
                </a:solidFill>
              </a:rPr>
              <a:t>Чтение художественной литературы»</a:t>
            </a:r>
            <a:r>
              <a:rPr lang="ru-RU" sz="2800" b="1" dirty="0">
                <a:solidFill>
                  <a:schemeClr val="tx2"/>
                </a:solidFill>
              </a:rPr>
              <a:t>: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  <a:effectLst/>
            </a:endParaRPr>
          </a:p>
        </p:txBody>
      </p:sp>
      <p:pic>
        <p:nvPicPr>
          <p:cNvPr id="53264" name="Picture 16" descr="3a764">
            <a:extLst>
              <a:ext uri="{FF2B5EF4-FFF2-40B4-BE49-F238E27FC236}">
                <a16:creationId xmlns:a16="http://schemas.microsoft.com/office/drawing/2014/main" id="{D44853AE-0EF3-4934-B3D5-655D2BDC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00375"/>
            <a:ext cx="22621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6" name="Picture 18" descr="39559">
            <a:extLst>
              <a:ext uri="{FF2B5EF4-FFF2-40B4-BE49-F238E27FC236}">
                <a16:creationId xmlns:a16="http://schemas.microsoft.com/office/drawing/2014/main" id="{BDD4D807-0B81-4603-AF07-6AFE3E8C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25146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8" name="Picture 20" descr="1341147185_vershki_i_koreshki">
            <a:extLst>
              <a:ext uri="{FF2B5EF4-FFF2-40B4-BE49-F238E27FC236}">
                <a16:creationId xmlns:a16="http://schemas.microsoft.com/office/drawing/2014/main" id="{BFF331DA-EF3E-4F99-8C68-457D8507F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92375"/>
            <a:ext cx="247332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9" name="Rectangle 21">
            <a:extLst>
              <a:ext uri="{FF2B5EF4-FFF2-40B4-BE49-F238E27FC236}">
                <a16:creationId xmlns:a16="http://schemas.microsoft.com/office/drawing/2014/main" id="{0A5F8CF3-A842-4214-93DD-F9C6C7631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00188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«Мешок яблок»</a:t>
            </a:r>
          </a:p>
        </p:txBody>
      </p:sp>
      <p:sp>
        <p:nvSpPr>
          <p:cNvPr id="53270" name="Rectangle 22">
            <a:extLst>
              <a:ext uri="{FF2B5EF4-FFF2-40B4-BE49-F238E27FC236}">
                <a16:creationId xmlns:a16="http://schemas.microsoft.com/office/drawing/2014/main" id="{669E0D66-2594-4B69-BD64-D6EBCC9B6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28875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И. Бунин «Листопад»</a:t>
            </a:r>
          </a:p>
        </p:txBody>
      </p:sp>
      <p:sp>
        <p:nvSpPr>
          <p:cNvPr id="53271" name="Rectangle 23">
            <a:extLst>
              <a:ext uri="{FF2B5EF4-FFF2-40B4-BE49-F238E27FC236}">
                <a16:creationId xmlns:a16="http://schemas.microsoft.com/office/drawing/2014/main" id="{2F1B6920-7B71-4525-8740-C985A3E29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1" y="1992313"/>
            <a:ext cx="4252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А. Пушкин «Уж небо осенью дышало»</a:t>
            </a:r>
          </a:p>
        </p:txBody>
      </p:sp>
      <p:sp>
        <p:nvSpPr>
          <p:cNvPr id="53272" name="Rectangle 24">
            <a:extLst>
              <a:ext uri="{FF2B5EF4-FFF2-40B4-BE49-F238E27FC236}">
                <a16:creationId xmlns:a16="http://schemas.microsoft.com/office/drawing/2014/main" id="{1206C932-3C23-4F56-A6E1-0D923777C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500313"/>
            <a:ext cx="2633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М. Волошин «Осенью»</a:t>
            </a:r>
          </a:p>
        </p:txBody>
      </p:sp>
      <p:sp>
        <p:nvSpPr>
          <p:cNvPr id="53273" name="Rectangle 25">
            <a:extLst>
              <a:ext uri="{FF2B5EF4-FFF2-40B4-BE49-F238E27FC236}">
                <a16:creationId xmlns:a16="http://schemas.microsoft.com/office/drawing/2014/main" id="{434779A5-FBBE-45FE-B07B-88B07EB9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785938"/>
            <a:ext cx="2465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«Вершки и           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корешки»,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3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 build="p"/>
      <p:bldP spid="53269" grpId="0"/>
      <p:bldP spid="53270" grpId="0"/>
      <p:bldP spid="53271" grpId="0"/>
      <p:bldP spid="53272" grpId="0"/>
      <p:bldP spid="532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79186EA-F9D2-479E-9CAD-C7EC943B2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«</a:t>
            </a:r>
            <a:r>
              <a:rPr lang="ru-RU" sz="3200" dirty="0"/>
              <a:t>Овощи»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CE1942C-D0B9-4D7D-A908-D473F35F4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8263" y="3789363"/>
            <a:ext cx="3825875" cy="2154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Учить различать и использовать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в речи  единственное 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множественное число имен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существительных, уметь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составлять элементарные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описания овощей ( 2-3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предложения)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C90B5CC-FB48-4A47-AD6F-65EDEF836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412875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Цель: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C6952318-6DC9-4830-8C1D-C611FB30F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863" y="1989138"/>
            <a:ext cx="40211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Расширять, уточнять и активизировать словарь по теме «Овощи»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78966ADF-26DB-4CB4-AEAC-02C5AB1C8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29241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Закреплять обобщающее понятие овощи.</a:t>
            </a:r>
          </a:p>
        </p:txBody>
      </p:sp>
      <p:pic>
        <p:nvPicPr>
          <p:cNvPr id="11271" name="Picture 9" descr="http://www.hozvo.ru/img/artImg/503/b33e20d825c5a44fc9a9acc34d60c6ec.jpg">
            <a:extLst>
              <a:ext uri="{FF2B5EF4-FFF2-40B4-BE49-F238E27FC236}">
                <a16:creationId xmlns:a16="http://schemas.microsoft.com/office/drawing/2014/main" id="{73C1C5F6-D78C-46D9-9CCF-75E25D647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42862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22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14341" grpId="0" autoUpdateAnimBg="0"/>
      <p:bldP spid="14342" grpId="0"/>
      <p:bldP spid="143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DDEE1A4-F90C-4EB6-B6C6-413B3025F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/>
              <a:t>«</a:t>
            </a:r>
            <a:r>
              <a:rPr lang="ru-RU" sz="3200" dirty="0"/>
              <a:t>Фрукты»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FE6FB16-384B-40E9-9F34-C857DBD70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6100" y="4724400"/>
            <a:ext cx="4043363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Воспитывать любознательность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</p:txBody>
      </p:sp>
      <p:pic>
        <p:nvPicPr>
          <p:cNvPr id="15364" name="Picture 5" descr="v10">
            <a:extLst>
              <a:ext uri="{FF2B5EF4-FFF2-40B4-BE49-F238E27FC236}">
                <a16:creationId xmlns:a16="http://schemas.microsoft.com/office/drawing/2014/main" id="{3B5CBE1A-FF60-41E5-87A3-A21DA9A81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41767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0009A1-2258-4D4E-B12B-D7BD1463AB94}"/>
              </a:ext>
            </a:extLst>
          </p:cNvPr>
          <p:cNvSpPr/>
          <p:nvPr/>
        </p:nvSpPr>
        <p:spPr>
          <a:xfrm>
            <a:off x="4356100" y="1989138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Расширить и  уточнить знания детей о фруктах.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CCE7C3-DC05-4438-A9FB-E3732392EB9C}"/>
              </a:ext>
            </a:extLst>
          </p:cNvPr>
          <p:cNvSpPr/>
          <p:nvPr/>
        </p:nvSpPr>
        <p:spPr>
          <a:xfrm>
            <a:off x="3995738" y="1714500"/>
            <a:ext cx="43624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                                   Цели: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880B99-65E0-4DF8-ACB5-75ED76AD2439}"/>
              </a:ext>
            </a:extLst>
          </p:cNvPr>
          <p:cNvSpPr/>
          <p:nvPr/>
        </p:nvSpPr>
        <p:spPr>
          <a:xfrm>
            <a:off x="4356100" y="2708275"/>
            <a:ext cx="4572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>
                <a:latin typeface="+mn-lt"/>
              </a:rPr>
              <a:t>Совершенствование умений согласования прилагательных с существительными.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BF49F4-313F-49CA-8B35-5D9B7A9B2E9F}"/>
              </a:ext>
            </a:extLst>
          </p:cNvPr>
          <p:cNvSpPr/>
          <p:nvPr/>
        </p:nvSpPr>
        <p:spPr>
          <a:xfrm>
            <a:off x="4356100" y="3573463"/>
            <a:ext cx="45720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>
                <a:latin typeface="+mn-lt"/>
              </a:rPr>
              <a:t>Сформировать у детей представление о том, что витамины, содержащиеся в фруктах, полезны для здоровья человека.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1">
            <a:extLst>
              <a:ext uri="{FF2B5EF4-FFF2-40B4-BE49-F238E27FC236}">
                <a16:creationId xmlns:a16="http://schemas.microsoft.com/office/drawing/2014/main" id="{8CA1472A-4EE6-4E66-91FA-87873A37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4" y="4187332"/>
            <a:ext cx="3240088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>
            <a:extLst>
              <a:ext uri="{FF2B5EF4-FFF2-40B4-BE49-F238E27FC236}">
                <a16:creationId xmlns:a16="http://schemas.microsoft.com/office/drawing/2014/main" id="{6B9D248A-8625-4D7B-8E18-AE24271CE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Дидактические игры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2A6BCAC-2838-4CF2-9C73-D5482D373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 </a:t>
            </a:r>
          </a:p>
        </p:txBody>
      </p:sp>
      <p:pic>
        <p:nvPicPr>
          <p:cNvPr id="21509" name="Picture 8" descr="Изображение 028">
            <a:extLst>
              <a:ext uri="{FF2B5EF4-FFF2-40B4-BE49-F238E27FC236}">
                <a16:creationId xmlns:a16="http://schemas.microsoft.com/office/drawing/2014/main" id="{2AB1C0EC-DF4F-4619-B9AD-E0E0EB41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43" y="1757796"/>
            <a:ext cx="3887788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5">
            <a:extLst>
              <a:ext uri="{FF2B5EF4-FFF2-40B4-BE49-F238E27FC236}">
                <a16:creationId xmlns:a16="http://schemas.microsoft.com/office/drawing/2014/main" id="{1EE487A3-AC68-40BA-A2C1-B0D786DB2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65175"/>
            <a:ext cx="220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«Назови ласково»</a:t>
            </a:r>
          </a:p>
        </p:txBody>
      </p:sp>
      <p:sp>
        <p:nvSpPr>
          <p:cNvPr id="21511" name="Прямоугольник 6">
            <a:extLst>
              <a:ext uri="{FF2B5EF4-FFF2-40B4-BE49-F238E27FC236}">
                <a16:creationId xmlns:a16="http://schemas.microsoft.com/office/drawing/2014/main" id="{FAFA16FD-E582-44DC-B3C7-B010DB928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981075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«Один- много»</a:t>
            </a:r>
          </a:p>
        </p:txBody>
      </p:sp>
      <p:sp>
        <p:nvSpPr>
          <p:cNvPr id="21512" name="Прямоугольник 7">
            <a:extLst>
              <a:ext uri="{FF2B5EF4-FFF2-40B4-BE49-F238E27FC236}">
                <a16:creationId xmlns:a16="http://schemas.microsoft.com/office/drawing/2014/main" id="{48520AEA-D1C8-4690-8DF4-DD42B2222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268413"/>
            <a:ext cx="1808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«Мы считаем»</a:t>
            </a:r>
          </a:p>
        </p:txBody>
      </p:sp>
      <p:sp>
        <p:nvSpPr>
          <p:cNvPr id="21513" name="Прямоугольник 8">
            <a:extLst>
              <a:ext uri="{FF2B5EF4-FFF2-40B4-BE49-F238E27FC236}">
                <a16:creationId xmlns:a16="http://schemas.microsoft.com/office/drawing/2014/main" id="{31B8BE96-7745-4770-8076-850A2574E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57338"/>
            <a:ext cx="3089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«Деревья, плоды, листья»</a:t>
            </a:r>
          </a:p>
        </p:txBody>
      </p:sp>
      <p:sp>
        <p:nvSpPr>
          <p:cNvPr id="21514" name="Прямоугольник 9">
            <a:extLst>
              <a:ext uri="{FF2B5EF4-FFF2-40B4-BE49-F238E27FC236}">
                <a16:creationId xmlns:a16="http://schemas.microsoft.com/office/drawing/2014/main" id="{41EF926F-C2BF-4E85-8ABE-C1E6ED46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916113"/>
            <a:ext cx="290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«Во саду ли, во огороде»</a:t>
            </a:r>
          </a:p>
        </p:txBody>
      </p:sp>
      <p:sp>
        <p:nvSpPr>
          <p:cNvPr id="21515" name="Прямоугольник 10">
            <a:extLst>
              <a:ext uri="{FF2B5EF4-FFF2-40B4-BE49-F238E27FC236}">
                <a16:creationId xmlns:a16="http://schemas.microsoft.com/office/drawing/2014/main" id="{BFB7AEDD-4BE3-4F0B-9470-3C1601825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133600"/>
            <a:ext cx="249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«Четвертый лишний»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  <p:bldP spid="21513" grpId="0"/>
      <p:bldP spid="21514" grpId="0"/>
      <p:bldP spid="215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E2CC71F-609F-4F3A-A20F-A0E6C9B5C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«Составление рассказов об осени»</a:t>
            </a:r>
          </a:p>
        </p:txBody>
      </p:sp>
      <p:pic>
        <p:nvPicPr>
          <p:cNvPr id="13318" name="Picture 6" descr="l_7874">
            <a:extLst>
              <a:ext uri="{FF2B5EF4-FFF2-40B4-BE49-F238E27FC236}">
                <a16:creationId xmlns:a16="http://schemas.microsoft.com/office/drawing/2014/main" id="{B1AAA900-18D0-4510-9C35-A2319DC8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192"/>
          <a:stretch>
            <a:fillRect/>
          </a:stretch>
        </p:blipFill>
        <p:spPr bwMode="auto">
          <a:xfrm>
            <a:off x="5580063" y="1700213"/>
            <a:ext cx="33131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>
            <a:extLst>
              <a:ext uri="{FF2B5EF4-FFF2-40B4-BE49-F238E27FC236}">
                <a16:creationId xmlns:a16="http://schemas.microsoft.com/office/drawing/2014/main" id="{FBB683FF-1477-4711-955D-14CDCA06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484313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Цель: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72ECF4C7-A377-4BAA-B711-9BB41343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060575"/>
            <a:ext cx="4968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Учить детей составлять связные рассказы на осеннюю тематику с использованием наглядных пособий.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49B02512-A8EC-49FF-A7EA-E90B4A7AE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1663"/>
            <a:ext cx="47228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Уточнять и расширять активный словарь детей по теме « Осень»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548AF82B-CE8B-4858-B07C-4855C4E3E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860800"/>
            <a:ext cx="47529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Упражнять в образовании существительных с уменьшительно – ласкательным значением.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48819DAE-4F94-42D0-B7FE-15A02DF4B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4000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Продолжать развивать у детей память, внимание, наглядно – образное  мышление.</a:t>
            </a: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5A0A48CD-2685-43F2-B52B-E1DB8C194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949950"/>
            <a:ext cx="4392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Воспитывать у детей бережное отношение к природе.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13319" grpId="0"/>
      <p:bldP spid="13320" grpId="0"/>
      <p:bldP spid="13321" grpId="0"/>
      <p:bldP spid="13322" grpId="0"/>
      <p:bldP spid="13323" grpId="0"/>
      <p:bldP spid="13324" grpId="0"/>
    </p:bld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454</TotalTime>
  <Words>576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Impact</vt:lpstr>
      <vt:lpstr>Times New Roman</vt:lpstr>
      <vt:lpstr>Wingdings</vt:lpstr>
      <vt:lpstr>Облака</vt:lpstr>
      <vt:lpstr>Клен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«Овощи»</vt:lpstr>
      <vt:lpstr>«Фрукты»</vt:lpstr>
      <vt:lpstr>Дидактические игры</vt:lpstr>
      <vt:lpstr> «Составление рассказов об осени»</vt:lpstr>
      <vt:lpstr>Презентация PowerPoint</vt:lpstr>
      <vt:lpstr>Утренник  «Вот как осень провожаем!»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встречаем листопад.</vt:lpstr>
      <vt:lpstr>Презентация PowerPoint</vt:lpstr>
      <vt:lpstr>Листик красный, листик жёлтый.</vt:lpstr>
      <vt:lpstr>Презентация PowerPoint</vt:lpstr>
      <vt:lpstr>Трудиться – всегда пригодится!</vt:lpstr>
      <vt:lpstr>Презентация PowerPoint</vt:lpstr>
      <vt:lpstr>         День воспитателей и работников детского сада       К Дню воспитателей и работников дошкольного образования была изготовлена стенгазета – подарок. 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Лариса Николаевна</cp:lastModifiedBy>
  <cp:revision>60</cp:revision>
  <dcterms:created xsi:type="dcterms:W3CDTF">2013-11-20T15:08:16Z</dcterms:created>
  <dcterms:modified xsi:type="dcterms:W3CDTF">2020-11-23T10:15:45Z</dcterms:modified>
</cp:coreProperties>
</file>